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9"/>
  </p:notesMasterIdLst>
  <p:handoutMasterIdLst>
    <p:handoutMasterId r:id="rId20"/>
  </p:handoutMasterIdLst>
  <p:sldIdLst>
    <p:sldId id="256" r:id="rId2"/>
    <p:sldId id="289" r:id="rId3"/>
    <p:sldId id="298" r:id="rId4"/>
    <p:sldId id="294" r:id="rId5"/>
    <p:sldId id="290" r:id="rId6"/>
    <p:sldId id="267" r:id="rId7"/>
    <p:sldId id="304" r:id="rId8"/>
    <p:sldId id="291" r:id="rId9"/>
    <p:sldId id="293" r:id="rId10"/>
    <p:sldId id="296" r:id="rId11"/>
    <p:sldId id="295" r:id="rId12"/>
    <p:sldId id="299" r:id="rId13"/>
    <p:sldId id="303" r:id="rId14"/>
    <p:sldId id="300" r:id="rId15"/>
    <p:sldId id="301" r:id="rId16"/>
    <p:sldId id="302" r:id="rId17"/>
    <p:sldId id="297" r:id="rId18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62"/>
    <p:restoredTop sz="94740"/>
  </p:normalViewPr>
  <p:slideViewPr>
    <p:cSldViewPr snapToGrid="0" snapToObjects="1">
      <p:cViewPr varScale="1">
        <p:scale>
          <a:sx n="140" d="100"/>
          <a:sy n="140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0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10/20/21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lbook.explained.ai/bulldozer-testing.html#sec:trilogy" TargetMode="External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mlbook.explained.ai/tools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jetbrains.com/pycharm/download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eb.stanford.edu/~hastie/Papers/ESLII.pdf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/>
              <a:t>An </a:t>
            </a:r>
            <a:r>
              <a:rPr lang="en-US" b="1" dirty="0"/>
              <a:t>Introduction to Machine 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The implementation and interpretation of key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A9C3F-ECEF-E043-8366-E80E80DF9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6E099-F58C-BD47-B6DA-059F5B93E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Synthesize new features from existing features</a:t>
            </a:r>
          </a:p>
          <a:p>
            <a:r>
              <a:rPr lang="en-US" dirty="0"/>
              <a:t>A few common synthesized features:</a:t>
            </a:r>
          </a:p>
          <a:p>
            <a:pPr lvl="1"/>
            <a:r>
              <a:rPr lang="en-US" dirty="0"/>
              <a:t>frequency encoding; e.g., getting info about records from ID feature</a:t>
            </a:r>
          </a:p>
          <a:p>
            <a:pPr lvl="1"/>
            <a:r>
              <a:rPr lang="en-US" dirty="0"/>
              <a:t>e.g., derive age from sale and manufacturing dates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  <a:p>
            <a:r>
              <a:rPr lang="en-US" dirty="0"/>
              <a:t>Or, derive from external sources; e.g., </a:t>
            </a:r>
            <a:r>
              <a:rPr lang="en-US" dirty="0" err="1"/>
              <a:t>isholiday</a:t>
            </a:r>
            <a:r>
              <a:rPr lang="en-US" dirty="0"/>
              <a:t> from date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A7D3EA-67A6-FA47-B40B-FBC905CBE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313" y="3767289"/>
            <a:ext cx="6159500" cy="12319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1485CB-AEB5-8C47-937B-9536A4C5A9F2}"/>
              </a:ext>
            </a:extLst>
          </p:cNvPr>
          <p:cNvSpPr/>
          <p:nvPr/>
        </p:nvSpPr>
        <p:spPr>
          <a:xfrm>
            <a:off x="4945078" y="5019850"/>
            <a:ext cx="23391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Synthesized</a:t>
            </a:r>
            <a:r>
              <a:rPr lang="en-US" dirty="0"/>
              <a:t> features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95502D7-E653-AE4A-830B-BFE52109045B}"/>
              </a:ext>
            </a:extLst>
          </p:cNvPr>
          <p:cNvCxnSpPr>
            <a:cxnSpLocks/>
          </p:cNvCxnSpPr>
          <p:nvPr/>
        </p:nvCxnSpPr>
        <p:spPr>
          <a:xfrm flipV="1">
            <a:off x="7235541" y="4864759"/>
            <a:ext cx="352032" cy="349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B7E850-345E-6446-A01F-2CE1A398D1DF}"/>
              </a:ext>
            </a:extLst>
          </p:cNvPr>
          <p:cNvCxnSpPr>
            <a:cxnSpLocks/>
          </p:cNvCxnSpPr>
          <p:nvPr/>
        </p:nvCxnSpPr>
        <p:spPr>
          <a:xfrm flipH="1" flipV="1">
            <a:off x="4571999" y="4824694"/>
            <a:ext cx="373079" cy="3693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7557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634330" cy="1325563"/>
          </a:xfrm>
        </p:spPr>
        <p:txBody>
          <a:bodyPr/>
          <a:lstStyle/>
          <a:p>
            <a:r>
              <a:rPr lang="en-US" dirty="0"/>
              <a:t>What training, </a:t>
            </a:r>
            <a:r>
              <a:rPr lang="en-US"/>
              <a:t>prediction look like in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In </a:t>
            </a:r>
            <a:r>
              <a:rPr lang="en-US" dirty="0" err="1"/>
              <a:t>scikit</a:t>
            </a:r>
            <a:r>
              <a:rPr lang="en-US" dirty="0"/>
              <a:t>-learn, swapping out model is trivial: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LinearRegression</a:t>
            </a:r>
            <a:r>
              <a:rPr lang="en-US" dirty="0"/>
              <a:t> and </a:t>
            </a:r>
            <a:r>
              <a:rPr lang="en-US" dirty="0" err="1"/>
              <a:t>RandomForest</a:t>
            </a:r>
            <a:r>
              <a:rPr lang="en-US" dirty="0"/>
              <a:t> are objects representing models and hyperparameters go in as </a:t>
            </a:r>
            <a:r>
              <a:rPr lang="en-US" dirty="0" err="1"/>
              <a:t>args</a:t>
            </a:r>
            <a:r>
              <a:rPr lang="en-US" dirty="0"/>
              <a:t> to constructor</a:t>
            </a:r>
          </a:p>
          <a:p>
            <a:r>
              <a:rPr lang="en-US" dirty="0"/>
              <a:t>We’re going to build our own versions as class projects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33816" y="2545214"/>
            <a:ext cx="530706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lm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LinearRegression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lm.fit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(X, y)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33816" y="3671686"/>
            <a:ext cx="5307068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dirty="0" err="1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pt-BR" sz="2400" dirty="0">
                <a:latin typeface="Monaco" charset="0"/>
                <a:ea typeface="Monaco" charset="0"/>
                <a:cs typeface="Monaco" charset="0"/>
              </a:rPr>
              <a:t> = [[2, 1, 40.794, -74.00]]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y_pred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lm.predict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594426" y="2545213"/>
            <a:ext cx="5353734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RandomForestRegressor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()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rf.fit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(X, y)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A51DEE-4B36-8844-9444-48364D4297AC}"/>
              </a:ext>
            </a:extLst>
          </p:cNvPr>
          <p:cNvSpPr txBox="1"/>
          <p:nvPr/>
        </p:nvSpPr>
        <p:spPr>
          <a:xfrm>
            <a:off x="6594426" y="3671685"/>
            <a:ext cx="5353734" cy="83099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pt-BR" sz="2400" dirty="0" err="1">
                <a:latin typeface="Monaco" charset="0"/>
                <a:ea typeface="Monaco" charset="0"/>
                <a:cs typeface="Monaco" charset="0"/>
              </a:rPr>
              <a:t>x</a:t>
            </a:r>
            <a:r>
              <a:rPr lang="pt-BR" sz="2400" dirty="0">
                <a:latin typeface="Monaco" charset="0"/>
                <a:ea typeface="Monaco" charset="0"/>
                <a:cs typeface="Monaco" charset="0"/>
              </a:rPr>
              <a:t> = [[2, 1, 40.794, ...]]</a:t>
            </a:r>
          </a:p>
          <a:p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y_pred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rf.predict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(x)</a:t>
            </a:r>
          </a:p>
        </p:txBody>
      </p:sp>
    </p:spTree>
    <p:extLst>
      <p:ext uri="{BB962C8B-B14F-4D97-AF65-F5344CB8AC3E}">
        <p14:creationId xmlns:p14="http://schemas.microsoft.com/office/powerpoint/2010/main" val="1661827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B5EDB-BA36-4E49-AA64-AAAF487B3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our model any good?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450CC-806A-5D49-A9A8-45834CD75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0200"/>
            <a:ext cx="10757170" cy="457676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Define good? Good at what?</a:t>
            </a:r>
          </a:p>
          <a:p>
            <a:r>
              <a:rPr lang="en-US" dirty="0"/>
              <a:t>My answer: good if model makes </a:t>
            </a:r>
            <a:r>
              <a:rPr lang="en-US" b="1" dirty="0"/>
              <a:t>useful</a:t>
            </a:r>
            <a:r>
              <a:rPr lang="en-US" dirty="0"/>
              <a:t> predictions on unknown, </a:t>
            </a:r>
            <a:r>
              <a:rPr lang="en-US" b="1" dirty="0"/>
              <a:t>future</a:t>
            </a:r>
            <a:r>
              <a:rPr lang="en-US" dirty="0"/>
              <a:t> feature vectors (it </a:t>
            </a:r>
            <a:r>
              <a:rPr lang="en-US" i="1" dirty="0"/>
              <a:t>generalizes</a:t>
            </a:r>
            <a:r>
              <a:rPr lang="en-US" dirty="0"/>
              <a:t>)</a:t>
            </a:r>
          </a:p>
          <a:p>
            <a:r>
              <a:rPr lang="en-US" dirty="0"/>
              <a:t>Might not be super accurate, but if it’s better than a human can do, might still be useful</a:t>
            </a:r>
          </a:p>
          <a:p>
            <a:r>
              <a:rPr lang="en-US" dirty="0"/>
              <a:t>We measure how close predictions are to known true responses, but on data </a:t>
            </a:r>
            <a:r>
              <a:rPr lang="en-US" u="sng" dirty="0"/>
              <a:t>not used to train model </a:t>
            </a:r>
          </a:p>
          <a:p>
            <a:r>
              <a:rPr lang="en-US" dirty="0"/>
              <a:t>If inaccurate on training data, model is </a:t>
            </a:r>
            <a:r>
              <a:rPr lang="en-US" b="1" dirty="0"/>
              <a:t>biased</a:t>
            </a:r>
            <a:endParaRPr lang="en-US" dirty="0"/>
          </a:p>
          <a:p>
            <a:r>
              <a:rPr lang="en-US" dirty="0"/>
              <a:t>If inaccurate on test set, model doesn't generalize (high </a:t>
            </a:r>
            <a:r>
              <a:rPr lang="en-US" b="1" dirty="0"/>
              <a:t>variance</a:t>
            </a:r>
            <a:r>
              <a:rPr lang="en-US" dirty="0"/>
              <a:t>)</a:t>
            </a:r>
            <a:endParaRPr lang="en-US" u="sng" dirty="0"/>
          </a:p>
          <a:p>
            <a:r>
              <a:rPr lang="en-US" dirty="0"/>
              <a:t>Regressors: R^2, MAE, MSE, RMSE, RMSLE</a:t>
            </a:r>
          </a:p>
          <a:p>
            <a:r>
              <a:rPr lang="en-US" dirty="0"/>
              <a:t>Classifiers: accuracy, precision &amp; recall, F1, confusion matrix, …</a:t>
            </a:r>
          </a:p>
        </p:txBody>
      </p:sp>
    </p:spTree>
    <p:extLst>
      <p:ext uri="{BB962C8B-B14F-4D97-AF65-F5344CB8AC3E}">
        <p14:creationId xmlns:p14="http://schemas.microsoft.com/office/powerpoint/2010/main" val="3856640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DB390-D033-E744-926F-1EA357EA9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Train, validate,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CC19B-65CF-2C41-A2C8-810623F452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834" y="1825625"/>
            <a:ext cx="11327926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One of the most important, fundamental ideas in ML</a:t>
            </a:r>
          </a:p>
          <a:p>
            <a:r>
              <a:rPr lang="en-US" dirty="0"/>
              <a:t>See “The testing trilogy” in MML book[1]</a:t>
            </a:r>
          </a:p>
          <a:p>
            <a:r>
              <a:rPr lang="en-US" dirty="0"/>
              <a:t>3 sets of observations: </a:t>
            </a:r>
            <a:r>
              <a:rPr lang="en-US" i="1" dirty="0"/>
              <a:t>training</a:t>
            </a:r>
            <a:r>
              <a:rPr lang="en-US" dirty="0"/>
              <a:t>, </a:t>
            </a:r>
            <a:r>
              <a:rPr lang="en-US" i="1" dirty="0"/>
              <a:t>validation</a:t>
            </a:r>
            <a:r>
              <a:rPr lang="en-US" dirty="0"/>
              <a:t>, and </a:t>
            </a:r>
            <a:r>
              <a:rPr lang="en-US" i="1" dirty="0"/>
              <a:t>test</a:t>
            </a:r>
            <a:r>
              <a:rPr lang="en-US" dirty="0"/>
              <a:t> sets</a:t>
            </a:r>
          </a:p>
          <a:p>
            <a:r>
              <a:rPr lang="en-US" dirty="0"/>
              <a:t>Model trains on training set; assess and tune with validation set</a:t>
            </a:r>
          </a:p>
          <a:p>
            <a:r>
              <a:rPr lang="en-US" dirty="0"/>
              <a:t>NEVER peek at the test set; lock it away as first step</a:t>
            </a:r>
          </a:p>
          <a:p>
            <a:r>
              <a:rPr lang="en-US" dirty="0"/>
              <a:t>Assess model w/test set as last step; it’s only true measure of generality</a:t>
            </a:r>
          </a:p>
          <a:p>
            <a:r>
              <a:rPr lang="en-US" dirty="0"/>
              <a:t>Every change to model after testing with a data set tailors it to that set</a:t>
            </a:r>
          </a:p>
          <a:p>
            <a:r>
              <a:rPr lang="en-US" dirty="0"/>
              <a:t>Validation strategies: k-fold CV, hold out, leave-1-out, out-of-bag (RF), 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4A5F6E-F569-CC42-A252-25FE0C213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0433" y="0"/>
            <a:ext cx="2897520" cy="207096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12B276F-7F61-A74B-8D71-19A56E5F34DF}"/>
              </a:ext>
            </a:extLst>
          </p:cNvPr>
          <p:cNvSpPr/>
          <p:nvPr/>
        </p:nvSpPr>
        <p:spPr>
          <a:xfrm>
            <a:off x="9534244" y="1836574"/>
            <a:ext cx="24288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3-fold cross-validation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0ED3F7-3124-4247-97B4-18D859A1F281}"/>
              </a:ext>
            </a:extLst>
          </p:cNvPr>
          <p:cNvSpPr/>
          <p:nvPr/>
        </p:nvSpPr>
        <p:spPr>
          <a:xfrm>
            <a:off x="92150" y="6421512"/>
            <a:ext cx="6096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[1] </a:t>
            </a:r>
            <a:r>
              <a:rPr lang="en-US" sz="1400" dirty="0">
                <a:hlinkClick r:id="rId3"/>
              </a:rPr>
              <a:t>https://mlbook.explained.ai/bulldozer-testing.html#sec:trilogy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28169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87E88-4299-AC4E-B4C3-49E4AC10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ML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76695-D92C-8F42-843F-B9A715B6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96086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Know what problem you’re solving; what is business case?</a:t>
            </a:r>
          </a:p>
          <a:p>
            <a:r>
              <a:rPr lang="en-US" dirty="0"/>
              <a:t>Acquire data, do we have everything we need?</a:t>
            </a:r>
          </a:p>
          <a:p>
            <a:r>
              <a:rPr lang="en-US" dirty="0"/>
              <a:t>Split into train, validation, test sets</a:t>
            </a:r>
          </a:p>
          <a:p>
            <a:r>
              <a:rPr lang="en-US" dirty="0"/>
              <a:t>Sniff data, clean, deal with missing data</a:t>
            </a:r>
          </a:p>
          <a:p>
            <a:r>
              <a:rPr lang="en-US" dirty="0"/>
              <a:t>Convert non-numeric features to numeric</a:t>
            </a:r>
          </a:p>
          <a:p>
            <a:r>
              <a:rPr lang="en-US" dirty="0"/>
              <a:t>Repeat until satisfied</a:t>
            </a:r>
          </a:p>
          <a:p>
            <a:pPr lvl="1"/>
            <a:r>
              <a:rPr lang="en-US" dirty="0"/>
              <a:t>Train a model using training set and specific hyperparameters</a:t>
            </a:r>
          </a:p>
          <a:p>
            <a:pPr lvl="1"/>
            <a:r>
              <a:rPr lang="en-US" dirty="0"/>
              <a:t>Tune model (tweak hyperparameters), do feature engineering with validation set</a:t>
            </a:r>
          </a:p>
          <a:p>
            <a:r>
              <a:rPr lang="en-US" dirty="0"/>
              <a:t>Last step: assess model performance on test set</a:t>
            </a:r>
          </a:p>
        </p:txBody>
      </p:sp>
    </p:spTree>
    <p:extLst>
      <p:ext uri="{BB962C8B-B14F-4D97-AF65-F5344CB8AC3E}">
        <p14:creationId xmlns:p14="http://schemas.microsoft.com/office/powerpoint/2010/main" val="33708635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94497-F68E-DF4E-8DB7-52E856FA0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model 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DE417-ACC2-C84F-9315-E942D05142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https://mlbook.explained.ai/tools.html</a:t>
            </a:r>
            <a:endParaRPr lang="en-US" dirty="0"/>
          </a:p>
          <a:p>
            <a:r>
              <a:rPr lang="en-US" dirty="0"/>
              <a:t>Pandas, NumPy, matplotlib, </a:t>
            </a:r>
            <a:r>
              <a:rPr lang="en-US" dirty="0" err="1"/>
              <a:t>scikit</a:t>
            </a:r>
            <a:r>
              <a:rPr lang="en-US" dirty="0"/>
              <a:t>-learn (</a:t>
            </a:r>
            <a:r>
              <a:rPr lang="en-US" dirty="0" err="1"/>
              <a:t>sklearn</a:t>
            </a:r>
            <a:r>
              <a:rPr lang="en-US" dirty="0"/>
              <a:t>)</a:t>
            </a:r>
          </a:p>
          <a:p>
            <a:r>
              <a:rPr lang="en-US" dirty="0" err="1"/>
              <a:t>Jupyter</a:t>
            </a:r>
            <a:r>
              <a:rPr lang="en-US" dirty="0"/>
              <a:t> lab (or notebook)</a:t>
            </a:r>
          </a:p>
          <a:p>
            <a:r>
              <a:rPr lang="en-US" dirty="0"/>
              <a:t>Install latest Anaconda for Python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FE9CE7-FE66-5842-A8C4-E3AE40657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157" y="3929975"/>
            <a:ext cx="4597607" cy="26994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401ACF-87A2-634E-BA52-A300841A6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8314" y="2873444"/>
            <a:ext cx="4933686" cy="398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87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B40D-9735-E548-8CCA-B9B396729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Your library development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EA4D8-7FE8-8646-949B-BAF39156C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create separate Python .</a:t>
            </a:r>
            <a:r>
              <a:rPr lang="en-US" dirty="0" err="1"/>
              <a:t>py</a:t>
            </a:r>
            <a:r>
              <a:rPr lang="en-US" dirty="0"/>
              <a:t> scripts and use unit tests as part of the projects</a:t>
            </a:r>
          </a:p>
          <a:p>
            <a:r>
              <a:rPr lang="en-US" dirty="0"/>
              <a:t>I recommend PyCharm development environment (free) for creating python files, but you are free to use whatever you like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91690A-1D42-6342-9146-D53A0C90F93F}"/>
              </a:ext>
            </a:extLst>
          </p:cNvPr>
          <p:cNvSpPr txBox="1"/>
          <p:nvPr/>
        </p:nvSpPr>
        <p:spPr>
          <a:xfrm>
            <a:off x="0" y="6381344"/>
            <a:ext cx="4801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https://www.jetbrains.com/pycharm/download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0F081C-3E59-3344-8198-F7667B3D1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408" y="3583959"/>
            <a:ext cx="5805847" cy="2727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240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4748-9B67-0B4F-9FD5-2834F62F4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in MSDS621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79B48-BB62-F549-BDB4-0A024A2BD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83630" cy="4351338"/>
          </a:xfrm>
        </p:spPr>
        <p:txBody>
          <a:bodyPr/>
          <a:lstStyle/>
          <a:p>
            <a:r>
              <a:rPr lang="en-US" dirty="0"/>
              <a:t>We’ll start with </a:t>
            </a:r>
            <a:r>
              <a:rPr lang="en-US" i="1" dirty="0"/>
              <a:t>regularization</a:t>
            </a:r>
            <a:r>
              <a:rPr lang="en-US" dirty="0"/>
              <a:t> to finish off linear models</a:t>
            </a:r>
          </a:p>
          <a:p>
            <a:r>
              <a:rPr lang="en-US" dirty="0"/>
              <a:t>Then we’ll try to reinvent some common machine learning models</a:t>
            </a:r>
          </a:p>
          <a:p>
            <a:r>
              <a:rPr lang="en-US" dirty="0"/>
              <a:t>As part of this class, you will build up a library of models</a:t>
            </a:r>
          </a:p>
          <a:p>
            <a:r>
              <a:rPr lang="en-US" dirty="0"/>
              <a:t>Then, learn how to interpret model results</a:t>
            </a:r>
          </a:p>
          <a:p>
            <a:r>
              <a:rPr lang="en-US" dirty="0"/>
              <a:t>Then an intro to deep learning with </a:t>
            </a:r>
            <a:r>
              <a:rPr lang="en-US" dirty="0" err="1"/>
              <a:t>pytorch</a:t>
            </a:r>
            <a:endParaRPr lang="en-US" dirty="0"/>
          </a:p>
          <a:p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15303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Regularization of linear models (finishes off linear regression topic)</a:t>
            </a:r>
          </a:p>
          <a:p>
            <a:r>
              <a:rPr lang="en-US" dirty="0"/>
              <a:t>Models (Naïve Bayes, </a:t>
            </a:r>
            <a:r>
              <a:rPr lang="en-US" dirty="0" err="1"/>
              <a:t>kNN</a:t>
            </a:r>
            <a:r>
              <a:rPr lang="en-US" dirty="0"/>
              <a:t>, Decision trees, Random Forests, DL)</a:t>
            </a:r>
          </a:p>
          <a:p>
            <a:r>
              <a:rPr lang="en-US" dirty="0"/>
              <a:t>Model interpretation (feature importance)</a:t>
            </a:r>
          </a:p>
          <a:p>
            <a:r>
              <a:rPr lang="en-US" dirty="0"/>
              <a:t>Clustering (k-means, hierarchical clustering)</a:t>
            </a:r>
          </a:p>
          <a:p>
            <a:r>
              <a:rPr lang="en-US" dirty="0"/>
              <a:t>In ML Lab (sister course):</a:t>
            </a:r>
          </a:p>
          <a:p>
            <a:pPr lvl="1"/>
            <a:r>
              <a:rPr lang="en-US" dirty="0"/>
              <a:t>Data clean up, feature engineering, dealing with missing data</a:t>
            </a:r>
          </a:p>
          <a:p>
            <a:pPr lvl="1"/>
            <a:r>
              <a:rPr lang="en-US" dirty="0"/>
              <a:t>Model assessment (metrics, ROC/PR curves)</a:t>
            </a:r>
          </a:p>
          <a:p>
            <a:r>
              <a:rPr lang="en-US" dirty="0"/>
              <a:t>A book to become familiar with:</a:t>
            </a:r>
          </a:p>
          <a:p>
            <a:pPr lvl="1"/>
            <a:r>
              <a:rPr lang="en-US" dirty="0"/>
              <a:t>The Elements of Statistical Learning:</a:t>
            </a:r>
            <a:br>
              <a:rPr lang="en-US" dirty="0"/>
            </a:br>
            <a:r>
              <a:rPr lang="en-US" dirty="0">
                <a:hlinkClick r:id="rId2"/>
              </a:rPr>
              <a:t>https://web.stanford.edu/~hastie/Papers/ESLII.pdf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1748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EC95B-BA86-1740-A614-DC159EA03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jump in…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57402-311B-A64A-9675-1DA121DA9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take a quick high-level overview, identify the key ideas</a:t>
            </a:r>
          </a:p>
          <a:p>
            <a:pPr lvl="1"/>
            <a:r>
              <a:rPr lang="en-US" dirty="0"/>
              <a:t>What problem are we solving?</a:t>
            </a:r>
          </a:p>
          <a:p>
            <a:pPr lvl="1"/>
            <a:r>
              <a:rPr lang="en-US" dirty="0"/>
              <a:t>What does it mean to train a model?</a:t>
            </a:r>
          </a:p>
          <a:p>
            <a:pPr lvl="1"/>
            <a:r>
              <a:rPr lang="en-US" dirty="0"/>
              <a:t>Training data, features</a:t>
            </a:r>
          </a:p>
          <a:p>
            <a:pPr lvl="1"/>
            <a:r>
              <a:rPr lang="en-US" dirty="0"/>
              <a:t>What doesn’t look like in Python?</a:t>
            </a:r>
          </a:p>
          <a:p>
            <a:pPr lvl="1"/>
            <a:r>
              <a:rPr lang="en-US" dirty="0"/>
              <a:t>Model assessment</a:t>
            </a:r>
          </a:p>
          <a:p>
            <a:pPr lvl="1"/>
            <a:r>
              <a:rPr lang="en-US" dirty="0"/>
              <a:t>Train, validate, test</a:t>
            </a:r>
          </a:p>
        </p:txBody>
      </p:sp>
    </p:spTree>
    <p:extLst>
      <p:ext uri="{BB962C8B-B14F-4D97-AF65-F5344CB8AC3E}">
        <p14:creationId xmlns:p14="http://schemas.microsoft.com/office/powerpoint/2010/main" val="2609157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Central problem of machine learning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8"/>
                <a:ext cx="10637018" cy="4486275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Given: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is </a:t>
                </a:r>
                <a:r>
                  <a:rPr lang="en-US" i="1" dirty="0"/>
                  <a:t>explanatory matrix</a:t>
                </a:r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 is the </a:t>
                </a:r>
                <a:r>
                  <a:rPr lang="en-US" i="1" dirty="0"/>
                  <a:t>target</a:t>
                </a:r>
                <a:r>
                  <a:rPr lang="en-US" dirty="0"/>
                  <a:t> </a:t>
                </a:r>
                <a:r>
                  <a:rPr lang="en-US"/>
                  <a:t>or </a:t>
                </a:r>
                <a:r>
                  <a:rPr lang="en-US" i="1"/>
                  <a:t>response</a:t>
                </a: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br>
                  <a:rPr lang="en-US" dirty="0"/>
                </a:br>
                <a:endParaRPr lang="en-US" dirty="0"/>
              </a:p>
              <a:p>
                <a:r>
                  <a:rPr lang="en-US" dirty="0"/>
                  <a:t>Build a system that makes accurate future predictions based upon </a:t>
                </a:r>
                <a:r>
                  <a:rPr lang="en-US" i="1" dirty="0"/>
                  <a:t>training data </a:t>
                </a:r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) from the past</a:t>
                </a:r>
              </a:p>
              <a:p>
                <a:r>
                  <a:rPr lang="en-US" dirty="0"/>
                  <a:t>BUT, w/o being overly-specific to this training data (don’t </a:t>
                </a:r>
                <a:r>
                  <a:rPr lang="en-US" i="1" dirty="0"/>
                  <a:t>overfit</a:t>
                </a:r>
                <a:r>
                  <a:rPr lang="en-US" dirty="0"/>
                  <a:t>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8"/>
                <a:ext cx="10637018" cy="4486275"/>
              </a:xfrm>
              <a:blipFill>
                <a:blip r:embed="rId2"/>
                <a:stretch>
                  <a:fillRect l="-1074" t="-3099" b="-2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/>
          <p:cNvSpPr txBox="1"/>
          <p:nvPr/>
        </p:nvSpPr>
        <p:spPr>
          <a:xfrm>
            <a:off x="2166378" y="3016251"/>
            <a:ext cx="1492716" cy="923330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pPr algn="ctr"/>
            <a:r>
              <a:rPr lang="en-US" i="1" dirty="0"/>
              <a:t>observations</a:t>
            </a:r>
          </a:p>
          <a:p>
            <a:pPr algn="ctr"/>
            <a:r>
              <a:rPr lang="en-US" dirty="0"/>
              <a:t>or</a:t>
            </a:r>
          </a:p>
          <a:p>
            <a:pPr algn="ctr"/>
            <a:r>
              <a:rPr lang="en-US" i="1" dirty="0"/>
              <a:t>records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0765" y="2601245"/>
            <a:ext cx="6293729" cy="19365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6411585" y="2173631"/>
                <a:ext cx="475900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11585" y="2173631"/>
                <a:ext cx="475900" cy="46166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/>
              <p:cNvSpPr/>
              <p:nvPr/>
            </p:nvSpPr>
            <p:spPr>
              <a:xfrm>
                <a:off x="9370980" y="2175188"/>
                <a:ext cx="446404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𝑦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3" name="Rectangle 1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70980" y="2175188"/>
                <a:ext cx="446404" cy="461665"/>
              </a:xfrm>
              <a:prstGeom prst="rect">
                <a:avLst/>
              </a:prstGeom>
              <a:blipFill>
                <a:blip r:embed="rId5"/>
                <a:stretch>
                  <a:fillRect b="-108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D37214D1-850B-2D4F-BE6F-DD30D6D1016C}"/>
              </a:ext>
            </a:extLst>
          </p:cNvPr>
          <p:cNvSpPr txBox="1"/>
          <p:nvPr/>
        </p:nvSpPr>
        <p:spPr>
          <a:xfrm rot="21012371">
            <a:off x="4668830" y="279299"/>
            <a:ext cx="19255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E4754F"/>
                </a:solidFill>
              </a:rPr>
              <a:t>supervised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5C498F-3FB9-8E4A-A9CD-3AD2F7322DDB}"/>
              </a:ext>
            </a:extLst>
          </p:cNvPr>
          <p:cNvSpPr txBox="1"/>
          <p:nvPr/>
        </p:nvSpPr>
        <p:spPr>
          <a:xfrm>
            <a:off x="5431058" y="1129277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E4754F"/>
                </a:solidFill>
              </a:rPr>
              <a:t>^</a:t>
            </a:r>
          </a:p>
        </p:txBody>
      </p:sp>
    </p:spTree>
    <p:extLst>
      <p:ext uri="{BB962C8B-B14F-4D97-AF65-F5344CB8AC3E}">
        <p14:creationId xmlns:p14="http://schemas.microsoft.com/office/powerpoint/2010/main" val="1132781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D8FE46DB-FED4-0A4A-B60A-80A126B57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694" y="3244769"/>
            <a:ext cx="4981118" cy="3320745"/>
          </a:xfrm>
          <a:prstGeom prst="rect">
            <a:avLst/>
          </a:prstGeom>
        </p:spPr>
      </p:pic>
      <p:pic>
        <p:nvPicPr>
          <p:cNvPr id="21" name="Content Placeholder 7">
            <a:extLst>
              <a:ext uri="{FF2B5EF4-FFF2-40B4-BE49-F238E27FC236}">
                <a16:creationId xmlns:a16="http://schemas.microsoft.com/office/drawing/2014/main" id="{8E36A6D4-11CE-354D-A7E0-D6C7C1659D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44769"/>
            <a:ext cx="4981118" cy="33207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295" y="365125"/>
            <a:ext cx="11402098" cy="1325563"/>
          </a:xfrm>
        </p:spPr>
        <p:txBody>
          <a:bodyPr/>
          <a:lstStyle/>
          <a:p>
            <a:r>
              <a:rPr lang="en-US" dirty="0"/>
              <a:t>Regressor vs Classifier; 2 sides of same coin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542718"/>
            <a:ext cx="10689771" cy="4351338"/>
          </a:xfrm>
        </p:spPr>
        <p:txBody>
          <a:bodyPr/>
          <a:lstStyle/>
          <a:p>
            <a:r>
              <a:rPr lang="en-US" dirty="0"/>
              <a:t>If target is numerical, model is a </a:t>
            </a:r>
            <a:r>
              <a:rPr lang="en-US" i="1" dirty="0"/>
              <a:t>regressor</a:t>
            </a:r>
          </a:p>
          <a:p>
            <a:r>
              <a:rPr lang="en-US" dirty="0"/>
              <a:t>If target is </a:t>
            </a:r>
            <a:r>
              <a:rPr lang="en-US" i="1" dirty="0"/>
              <a:t>categorical</a:t>
            </a:r>
            <a:r>
              <a:rPr lang="en-US" dirty="0"/>
              <a:t>, model is a </a:t>
            </a:r>
            <a:r>
              <a:rPr lang="en-US" i="1" dirty="0"/>
              <a:t>classifier</a:t>
            </a:r>
          </a:p>
          <a:p>
            <a:r>
              <a:rPr lang="en-US" dirty="0"/>
              <a:t>Regressors draw through data, classifiers draw between clusters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F81C0F-ACC7-084A-A1A6-0E121D669221}"/>
              </a:ext>
            </a:extLst>
          </p:cNvPr>
          <p:cNvSpPr/>
          <p:nvPr/>
        </p:nvSpPr>
        <p:spPr>
          <a:xfrm>
            <a:off x="8805532" y="2946588"/>
            <a:ext cx="216277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decision </a:t>
            </a:r>
            <a:r>
              <a:rPr lang="en-US" sz="2200" dirty="0"/>
              <a:t>surfaces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6983E9-1E70-DA42-ABD1-1A88B26245BC}"/>
              </a:ext>
            </a:extLst>
          </p:cNvPr>
          <p:cNvCxnSpPr>
            <a:cxnSpLocks/>
          </p:cNvCxnSpPr>
          <p:nvPr/>
        </p:nvCxnSpPr>
        <p:spPr>
          <a:xfrm flipH="1">
            <a:off x="7966954" y="3190672"/>
            <a:ext cx="894944" cy="51161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F0C4E4A-C753-F042-BFBA-25BE3D17BBA3}"/>
              </a:ext>
            </a:extLst>
          </p:cNvPr>
          <p:cNvSpPr/>
          <p:nvPr/>
        </p:nvSpPr>
        <p:spPr>
          <a:xfrm>
            <a:off x="1603143" y="3008143"/>
            <a:ext cx="992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curve fit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FAA665-26E4-2A48-8C53-C28D736F45BA}"/>
              </a:ext>
            </a:extLst>
          </p:cNvPr>
          <p:cNvCxnSpPr>
            <a:cxnSpLocks/>
          </p:cNvCxnSpPr>
          <p:nvPr/>
        </p:nvCxnSpPr>
        <p:spPr>
          <a:xfrm flipH="1">
            <a:off x="1546698" y="3347387"/>
            <a:ext cx="809559" cy="728502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82F293A-4115-0E41-B726-86234AAF03FB}"/>
              </a:ext>
            </a:extLst>
          </p:cNvPr>
          <p:cNvCxnSpPr>
            <a:cxnSpLocks/>
          </p:cNvCxnSpPr>
          <p:nvPr/>
        </p:nvCxnSpPr>
        <p:spPr>
          <a:xfrm>
            <a:off x="1388820" y="4057280"/>
            <a:ext cx="3697357" cy="1963972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A9897AA-D17F-B54E-95F1-AB9A1AA1659A}"/>
              </a:ext>
            </a:extLst>
          </p:cNvPr>
          <p:cNvCxnSpPr>
            <a:cxnSpLocks/>
          </p:cNvCxnSpPr>
          <p:nvPr/>
        </p:nvCxnSpPr>
        <p:spPr>
          <a:xfrm>
            <a:off x="8370065" y="5326750"/>
            <a:ext cx="2707653" cy="447855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D4B120A-CD06-6144-B1EA-B9D085785406}"/>
              </a:ext>
            </a:extLst>
          </p:cNvPr>
          <p:cNvCxnSpPr>
            <a:cxnSpLocks/>
          </p:cNvCxnSpPr>
          <p:nvPr/>
        </p:nvCxnSpPr>
        <p:spPr>
          <a:xfrm>
            <a:off x="7869133" y="3413224"/>
            <a:ext cx="500932" cy="19135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6BB26AA-28C0-A54D-B24D-F35959E3318F}"/>
              </a:ext>
            </a:extLst>
          </p:cNvPr>
          <p:cNvCxnSpPr>
            <a:cxnSpLocks/>
          </p:cNvCxnSpPr>
          <p:nvPr/>
        </p:nvCxnSpPr>
        <p:spPr>
          <a:xfrm flipV="1">
            <a:off x="6747463" y="5326750"/>
            <a:ext cx="1622602" cy="19282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18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models have different surfaces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9F3F873-25FC-7542-8B4E-4005ED65C04A}"/>
                  </a:ext>
                </a:extLst>
              </p:cNvPr>
              <p:cNvSpPr txBox="1"/>
              <p:nvPr/>
            </p:nvSpPr>
            <p:spPr>
              <a:xfrm>
                <a:off x="1109295" y="5435663"/>
                <a:ext cx="8426922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dirty="0"/>
                  <a:t>We try to find a function, </a:t>
                </a:r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200" b="1" i="1" smtClean="0"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200" dirty="0"/>
                  <a:t>, that predicts a value or class;</a:t>
                </a:r>
                <a:endParaRPr lang="en-US" sz="2200" b="0" i="1" dirty="0">
                  <a:latin typeface="Cambria Math" panose="020405030504060302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sz="2200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sz="2200" dirty="0"/>
                  <a:t> is called the model and is a function of </a:t>
                </a:r>
                <a:r>
                  <a:rPr lang="en-US" sz="2200" i="1" dirty="0"/>
                  <a:t>model parameters</a:t>
                </a: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9F3F873-25FC-7542-8B4E-4005ED65C0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09295" y="5435663"/>
                <a:ext cx="8426922" cy="769441"/>
              </a:xfrm>
              <a:prstGeom prst="rect">
                <a:avLst/>
              </a:prstGeom>
              <a:blipFill>
                <a:blip r:embed="rId4"/>
                <a:stretch>
                  <a:fillRect l="-904" t="-6557" b="-14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23889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352" y="1970446"/>
            <a:ext cx="4981118" cy="3320745"/>
          </a:xfrm>
          <a:prstGeom prst="rect">
            <a:avLst/>
          </a:prstGeom>
        </p:spPr>
      </p:pic>
      <p:pic>
        <p:nvPicPr>
          <p:cNvPr id="13" name="Content Placeholder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58" y="1970446"/>
            <a:ext cx="4981118" cy="33207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632F17-CD50-E541-ACE7-C9011B18B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 is just the decision surface(s)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765A55-EEA7-2B45-8F22-03F00490B2AD}"/>
              </a:ext>
            </a:extLst>
          </p:cNvPr>
          <p:cNvSpPr/>
          <p:nvPr/>
        </p:nvSpPr>
        <p:spPr>
          <a:xfrm>
            <a:off x="147192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D75FB2A-A45A-304C-B403-0AE6A9B31E70}"/>
              </a:ext>
            </a:extLst>
          </p:cNvPr>
          <p:cNvCxnSpPr>
            <a:cxnSpLocks/>
          </p:cNvCxnSpPr>
          <p:nvPr/>
        </p:nvCxnSpPr>
        <p:spPr>
          <a:xfrm>
            <a:off x="1541929" y="2268071"/>
            <a:ext cx="842683" cy="1272988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C94E913-6FF0-724D-9664-EA6EF68B45D3}"/>
              </a:ext>
            </a:extLst>
          </p:cNvPr>
          <p:cNvCxnSpPr>
            <a:cxnSpLocks/>
          </p:cNvCxnSpPr>
          <p:nvPr/>
        </p:nvCxnSpPr>
        <p:spPr>
          <a:xfrm>
            <a:off x="2384612" y="3541059"/>
            <a:ext cx="1401279" cy="627529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813A5C-4367-C943-92B4-C329EF04E05F}"/>
              </a:ext>
            </a:extLst>
          </p:cNvPr>
          <p:cNvCxnSpPr>
            <a:cxnSpLocks/>
          </p:cNvCxnSpPr>
          <p:nvPr/>
        </p:nvCxnSpPr>
        <p:spPr>
          <a:xfrm>
            <a:off x="3785891" y="4168589"/>
            <a:ext cx="1816667" cy="399936"/>
          </a:xfrm>
          <a:prstGeom prst="line">
            <a:avLst/>
          </a:prstGeom>
          <a:ln w="22225">
            <a:solidFill>
              <a:srgbClr val="E475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FB33B17-306A-4A42-AD3E-4C968DE40F8B}"/>
              </a:ext>
            </a:extLst>
          </p:cNvPr>
          <p:cNvSpPr/>
          <p:nvPr/>
        </p:nvSpPr>
        <p:spPr>
          <a:xfrm>
            <a:off x="6867901" y="2184018"/>
            <a:ext cx="4138729" cy="2517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/>
          <p:cNvSpPr/>
          <p:nvPr/>
        </p:nvSpPr>
        <p:spPr>
          <a:xfrm>
            <a:off x="8190387" y="2126512"/>
            <a:ext cx="2910003" cy="1779182"/>
          </a:xfrm>
          <a:custGeom>
            <a:avLst/>
            <a:gdLst>
              <a:gd name="connsiteX0" fmla="*/ 315659 w 1782952"/>
              <a:gd name="connsiteY0" fmla="*/ 0 h 1726132"/>
              <a:gd name="connsiteX1" fmla="*/ 10859 w 1782952"/>
              <a:gd name="connsiteY1" fmla="*/ 971107 h 1726132"/>
              <a:gd name="connsiteX2" fmla="*/ 103007 w 1782952"/>
              <a:gd name="connsiteY2" fmla="*/ 1516911 h 1726132"/>
              <a:gd name="connsiteX3" fmla="*/ 436161 w 1782952"/>
              <a:gd name="connsiteY3" fmla="*/ 1715386 h 1726132"/>
              <a:gd name="connsiteX4" fmla="*/ 1782952 w 1782952"/>
              <a:gd name="connsiteY4" fmla="*/ 1701209 h 1726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82952" h="1726132">
                <a:moveTo>
                  <a:pt x="315659" y="0"/>
                </a:moveTo>
                <a:cubicBezTo>
                  <a:pt x="180980" y="359144"/>
                  <a:pt x="46301" y="718289"/>
                  <a:pt x="10859" y="971107"/>
                </a:cubicBezTo>
                <a:cubicBezTo>
                  <a:pt x="-24583" y="1223925"/>
                  <a:pt x="32123" y="1392865"/>
                  <a:pt x="103007" y="1516911"/>
                </a:cubicBezTo>
                <a:cubicBezTo>
                  <a:pt x="173891" y="1640957"/>
                  <a:pt x="156170" y="1684670"/>
                  <a:pt x="436161" y="1715386"/>
                </a:cubicBezTo>
                <a:cubicBezTo>
                  <a:pt x="716152" y="1746102"/>
                  <a:pt x="1782952" y="1701209"/>
                  <a:pt x="1782952" y="1701209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1" name="Freeform 20"/>
          <p:cNvSpPr/>
          <p:nvPr/>
        </p:nvSpPr>
        <p:spPr>
          <a:xfrm>
            <a:off x="6762307" y="4100198"/>
            <a:ext cx="2174959" cy="662633"/>
          </a:xfrm>
          <a:custGeom>
            <a:avLst/>
            <a:gdLst>
              <a:gd name="connsiteX0" fmla="*/ 2119423 w 2119423"/>
              <a:gd name="connsiteY0" fmla="*/ 660712 h 660712"/>
              <a:gd name="connsiteX1" fmla="*/ 1708298 w 2119423"/>
              <a:gd name="connsiteY1" fmla="*/ 185791 h 660712"/>
              <a:gd name="connsiteX2" fmla="*/ 1197935 w 2119423"/>
              <a:gd name="connsiteY2" fmla="*/ 1494 h 660712"/>
              <a:gd name="connsiteX3" fmla="*/ 0 w 2119423"/>
              <a:gd name="connsiteY3" fmla="*/ 270852 h 660712"/>
              <a:gd name="connsiteX0" fmla="*/ 2119423 w 2119423"/>
              <a:gd name="connsiteY0" fmla="*/ 660408 h 660408"/>
              <a:gd name="connsiteX1" fmla="*/ 1708298 w 2119423"/>
              <a:gd name="connsiteY1" fmla="*/ 185487 h 660408"/>
              <a:gd name="connsiteX2" fmla="*/ 1499270 w 2119423"/>
              <a:gd name="connsiteY2" fmla="*/ 172510 h 660408"/>
              <a:gd name="connsiteX3" fmla="*/ 1197935 w 2119423"/>
              <a:gd name="connsiteY3" fmla="*/ 1190 h 660408"/>
              <a:gd name="connsiteX4" fmla="*/ 0 w 2119423"/>
              <a:gd name="connsiteY4" fmla="*/ 270548 h 660408"/>
              <a:gd name="connsiteX0" fmla="*/ 2119423 w 2119423"/>
              <a:gd name="connsiteY0" fmla="*/ 621211 h 621211"/>
              <a:gd name="connsiteX1" fmla="*/ 1708298 w 2119423"/>
              <a:gd name="connsiteY1" fmla="*/ 146290 h 621211"/>
              <a:gd name="connsiteX2" fmla="*/ 1499270 w 2119423"/>
              <a:gd name="connsiteY2" fmla="*/ 133313 h 621211"/>
              <a:gd name="connsiteX3" fmla="*/ 1041194 w 2119423"/>
              <a:gd name="connsiteY3" fmla="*/ 1552 h 621211"/>
              <a:gd name="connsiteX4" fmla="*/ 0 w 2119423"/>
              <a:gd name="connsiteY4" fmla="*/ 231351 h 621211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99270 w 2119423"/>
              <a:gd name="connsiteY2" fmla="*/ 161932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  <a:gd name="connsiteX0" fmla="*/ 2119423 w 2119423"/>
              <a:gd name="connsiteY0" fmla="*/ 649830 h 649830"/>
              <a:gd name="connsiteX1" fmla="*/ 1708298 w 2119423"/>
              <a:gd name="connsiteY1" fmla="*/ 174909 h 649830"/>
              <a:gd name="connsiteX2" fmla="*/ 1444751 w 2119423"/>
              <a:gd name="connsiteY2" fmla="*/ 168525 h 649830"/>
              <a:gd name="connsiteX3" fmla="*/ 1281194 w 2119423"/>
              <a:gd name="connsiteY3" fmla="*/ 16880 h 649830"/>
              <a:gd name="connsiteX4" fmla="*/ 1041194 w 2119423"/>
              <a:gd name="connsiteY4" fmla="*/ 30171 h 649830"/>
              <a:gd name="connsiteX5" fmla="*/ 0 w 2119423"/>
              <a:gd name="connsiteY5" fmla="*/ 259970 h 649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9423" h="649830">
                <a:moveTo>
                  <a:pt x="2119423" y="649830"/>
                </a:moveTo>
                <a:cubicBezTo>
                  <a:pt x="1990651" y="467304"/>
                  <a:pt x="1820743" y="255126"/>
                  <a:pt x="1708298" y="174909"/>
                </a:cubicBezTo>
                <a:cubicBezTo>
                  <a:pt x="1595853" y="94692"/>
                  <a:pt x="1513663" y="188270"/>
                  <a:pt x="1444751" y="168525"/>
                </a:cubicBezTo>
                <a:cubicBezTo>
                  <a:pt x="1375839" y="148780"/>
                  <a:pt x="1357540" y="38840"/>
                  <a:pt x="1281194" y="16880"/>
                </a:cubicBezTo>
                <a:cubicBezTo>
                  <a:pt x="1204848" y="-5080"/>
                  <a:pt x="1254726" y="-10344"/>
                  <a:pt x="1041194" y="30171"/>
                </a:cubicBezTo>
                <a:cubicBezTo>
                  <a:pt x="827662" y="70686"/>
                  <a:pt x="456609" y="132379"/>
                  <a:pt x="0" y="259970"/>
                </a:cubicBezTo>
              </a:path>
            </a:pathLst>
          </a:custGeom>
          <a:noFill/>
          <a:ln w="22225">
            <a:solidFill>
              <a:srgbClr val="E475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51E5E8-2ADF-7841-9F39-19DC4890BEC1}"/>
              </a:ext>
            </a:extLst>
          </p:cNvPr>
          <p:cNvSpPr txBox="1"/>
          <p:nvPr/>
        </p:nvSpPr>
        <p:spPr>
          <a:xfrm>
            <a:off x="1390224" y="5488656"/>
            <a:ext cx="9583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In a sense, a model is a condensation or compression of training data</a:t>
            </a:r>
          </a:p>
        </p:txBody>
      </p:sp>
    </p:spTree>
    <p:extLst>
      <p:ext uri="{BB962C8B-B14F-4D97-AF65-F5344CB8AC3E}">
        <p14:creationId xmlns:p14="http://schemas.microsoft.com/office/powerpoint/2010/main" val="1681647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(</a:t>
            </a:r>
            <a:r>
              <a:rPr lang="en-US" i="1" dirty="0"/>
              <a:t>fitting</a:t>
            </a:r>
            <a:r>
              <a:rPr lang="en-US" dirty="0"/>
              <a:t>) a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2381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Distill training data into model </a:t>
            </a:r>
            <a:r>
              <a:rPr lang="en-US" i="1" dirty="0"/>
              <a:t>parameters</a:t>
            </a:r>
          </a:p>
          <a:p>
            <a:r>
              <a:rPr lang="en-US" i="1" dirty="0"/>
              <a:t>Hyperparameters</a:t>
            </a:r>
            <a:r>
              <a:rPr lang="en-US" dirty="0"/>
              <a:t> control distillation,</a:t>
            </a:r>
            <a:br>
              <a:rPr lang="en-US" dirty="0"/>
            </a:br>
            <a:r>
              <a:rPr lang="en-US" i="1" dirty="0"/>
              <a:t>parameters</a:t>
            </a:r>
            <a:r>
              <a:rPr lang="en-US" dirty="0"/>
              <a:t> are the condensate</a:t>
            </a:r>
          </a:p>
          <a:p>
            <a:r>
              <a:rPr lang="en-US" dirty="0"/>
              <a:t>Parameters:</a:t>
            </a:r>
          </a:p>
          <a:p>
            <a:pPr lvl="1"/>
            <a:r>
              <a:rPr lang="en-US" dirty="0"/>
              <a:t>beta coefficients for linear model</a:t>
            </a:r>
          </a:p>
          <a:p>
            <a:pPr lvl="1"/>
            <a:r>
              <a:rPr lang="en-US" dirty="0"/>
              <a:t>tree structure (split </a:t>
            </a:r>
            <a:r>
              <a:rPr lang="en-US" dirty="0" err="1"/>
              <a:t>vars</a:t>
            </a:r>
            <a:r>
              <a:rPr lang="en-US" dirty="0"/>
              <a:t>/</a:t>
            </a:r>
            <a:r>
              <a:rPr lang="en-US" dirty="0" err="1"/>
              <a:t>vals</a:t>
            </a:r>
            <a:r>
              <a:rPr lang="en-US" dirty="0"/>
              <a:t>, …) for decision tree</a:t>
            </a:r>
          </a:p>
          <a:p>
            <a:pPr lvl="1"/>
            <a:r>
              <a:rPr lang="en-US" dirty="0" err="1"/>
              <a:t>kNN</a:t>
            </a:r>
            <a:r>
              <a:rPr lang="en-US" dirty="0"/>
              <a:t> is extreme where data are the parameters</a:t>
            </a:r>
          </a:p>
          <a:p>
            <a:r>
              <a:rPr lang="en-US" dirty="0"/>
              <a:t>Hyperparameters: num trees, learning rate, …</a:t>
            </a:r>
          </a:p>
          <a:p>
            <a:r>
              <a:rPr lang="en-US" dirty="0"/>
              <a:t>A </a:t>
            </a:r>
            <a:r>
              <a:rPr lang="en-US" i="1" dirty="0"/>
              <a:t>model</a:t>
            </a:r>
            <a:r>
              <a:rPr lang="en-US" dirty="0"/>
              <a:t> = algorithm + parameters</a:t>
            </a:r>
          </a:p>
          <a:p>
            <a:r>
              <a:rPr lang="en-US" dirty="0"/>
              <a:t>Algorithm could be linear math equation</a:t>
            </a:r>
            <a:br>
              <a:rPr lang="en-US" dirty="0"/>
            </a:br>
            <a:r>
              <a:rPr lang="en-US" dirty="0"/>
              <a:t>or decision tree walker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Training is usually a lossy compression;</a:t>
            </a:r>
            <a:br>
              <a:rPr lang="en-US" dirty="0"/>
            </a:br>
            <a:r>
              <a:rPr lang="en-US" dirty="0"/>
              <a:t>e.g., linear regression of 2 </a:t>
            </a:r>
            <a:r>
              <a:rPr lang="en-US" dirty="0" err="1"/>
              <a:t>vars</a:t>
            </a:r>
            <a:r>
              <a:rPr lang="en-US" dirty="0"/>
              <a:t> condenses </a:t>
            </a:r>
            <a:br>
              <a:rPr lang="en-US" dirty="0"/>
            </a:br>
            <a:r>
              <a:rPr lang="en-US" dirty="0"/>
              <a:t>any amount of data down to 3 floats!!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1424" y="1825626"/>
            <a:ext cx="3800748" cy="374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986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A good model is </a:t>
            </a:r>
            <a:r>
              <a:rPr lang="en-US" u="sng" dirty="0"/>
              <a:t>all about the features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93724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Good features are usually more important than the model</a:t>
            </a:r>
          </a:p>
          <a:p>
            <a:r>
              <a:rPr lang="en-US" dirty="0"/>
              <a:t>Example: 3-word voice recognition, HMM vs </a:t>
            </a:r>
            <a:r>
              <a:rPr lang="en-US" dirty="0" err="1"/>
              <a:t>Rocchio</a:t>
            </a:r>
            <a:endParaRPr lang="en-US" dirty="0"/>
          </a:p>
          <a:p>
            <a:r>
              <a:rPr lang="en-US" dirty="0"/>
              <a:t>Focus on </a:t>
            </a:r>
            <a:r>
              <a:rPr lang="en-US" i="1" dirty="0"/>
              <a:t>feature engineering </a:t>
            </a:r>
            <a:r>
              <a:rPr lang="en-US" dirty="0"/>
              <a:t>not choosing the model</a:t>
            </a:r>
          </a:p>
          <a:p>
            <a:r>
              <a:rPr lang="en-US" dirty="0"/>
              <a:t>Your default models:</a:t>
            </a:r>
          </a:p>
          <a:p>
            <a:pPr lvl="1"/>
            <a:r>
              <a:rPr lang="en-US" dirty="0"/>
              <a:t>For </a:t>
            </a:r>
            <a:r>
              <a:rPr lang="en-US" i="1" dirty="0"/>
              <a:t>structured</a:t>
            </a:r>
            <a:r>
              <a:rPr lang="en-US" dirty="0"/>
              <a:t> data, use </a:t>
            </a:r>
            <a:r>
              <a:rPr lang="en-US" i="1" dirty="0"/>
              <a:t>random forests </a:t>
            </a:r>
            <a:r>
              <a:rPr lang="en-US" dirty="0"/>
              <a:t>or </a:t>
            </a:r>
            <a:r>
              <a:rPr lang="en-US" i="1" dirty="0"/>
              <a:t>boosted trees</a:t>
            </a:r>
            <a:endParaRPr lang="en-US" dirty="0"/>
          </a:p>
          <a:p>
            <a:pPr lvl="1"/>
            <a:r>
              <a:rPr lang="en-US" dirty="0"/>
              <a:t>For </a:t>
            </a:r>
            <a:r>
              <a:rPr lang="en-US" i="1" dirty="0"/>
              <a:t>unstructured</a:t>
            </a:r>
            <a:r>
              <a:rPr lang="en-US" dirty="0"/>
              <a:t> (like images), use </a:t>
            </a:r>
            <a:r>
              <a:rPr lang="en-US" i="1" dirty="0"/>
              <a:t>neural networks</a:t>
            </a:r>
            <a:r>
              <a:rPr lang="en-US" dirty="0"/>
              <a:t> (nets of linear models)</a:t>
            </a:r>
          </a:p>
          <a:p>
            <a:r>
              <a:rPr lang="en-US" dirty="0"/>
              <a:t>Generally speaking, these models are tolerant of noise and superfluous features </a:t>
            </a:r>
          </a:p>
          <a:p>
            <a:r>
              <a:rPr lang="en-US" dirty="0"/>
              <a:t>Means we can throw every feature we can think of at model</a:t>
            </a:r>
          </a:p>
          <a:p>
            <a:r>
              <a:rPr lang="en-US" dirty="0"/>
              <a:t>Caveat: deep learning computes its own features from raw data</a:t>
            </a:r>
          </a:p>
        </p:txBody>
      </p:sp>
    </p:spTree>
    <p:extLst>
      <p:ext uri="{BB962C8B-B14F-4D97-AF65-F5344CB8AC3E}">
        <p14:creationId xmlns:p14="http://schemas.microsoft.com/office/powerpoint/2010/main" val="11525663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A291714E-D792-6043-B4EF-65EF2F87B769}" vid="{96EE3A04-EE60-9E4C-8038-064EAFFB50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usf</Template>
  <TotalTime>2341</TotalTime>
  <Words>1186</Words>
  <Application>Microsoft Macintosh PowerPoint</Application>
  <PresentationFormat>Widescreen</PresentationFormat>
  <Paragraphs>136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Cambria Math</vt:lpstr>
      <vt:lpstr>Monaco</vt:lpstr>
      <vt:lpstr>Office Theme</vt:lpstr>
      <vt:lpstr>An Introduction to Machine Learning</vt:lpstr>
      <vt:lpstr>Course topics</vt:lpstr>
      <vt:lpstr>Before we jump in…</vt:lpstr>
      <vt:lpstr>Central problem of machine learning </vt:lpstr>
      <vt:lpstr>Regressor vs Classifier; 2 sides of same coin</vt:lpstr>
      <vt:lpstr>Different models have different surfaces</vt:lpstr>
      <vt:lpstr>The model is just the decision surface(s)</vt:lpstr>
      <vt:lpstr>Training (fitting) a model</vt:lpstr>
      <vt:lpstr> A good model is all about the features</vt:lpstr>
      <vt:lpstr>Feature engineering</vt:lpstr>
      <vt:lpstr>What training, prediction look like in code</vt:lpstr>
      <vt:lpstr>Is our model any good?</vt:lpstr>
      <vt:lpstr>Train, validate, test</vt:lpstr>
      <vt:lpstr>Simplified ML process</vt:lpstr>
      <vt:lpstr>Your model development environment</vt:lpstr>
      <vt:lpstr>Your library development environment</vt:lpstr>
      <vt:lpstr>Getting started in MSDS621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 Introduction to Machine Learning</dc:title>
  <dc:creator>Microsoft Office User</dc:creator>
  <cp:lastModifiedBy>Terence Parr</cp:lastModifiedBy>
  <cp:revision>148</cp:revision>
  <cp:lastPrinted>2021-01-23T22:43:34Z</cp:lastPrinted>
  <dcterms:created xsi:type="dcterms:W3CDTF">2019-07-16T18:08:47Z</dcterms:created>
  <dcterms:modified xsi:type="dcterms:W3CDTF">2021-10-20T21:54:44Z</dcterms:modified>
</cp:coreProperties>
</file>

<file path=docProps/thumbnail.jpeg>
</file>